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58" r:id="rId3"/>
    <p:sldId id="267" r:id="rId4"/>
    <p:sldId id="270" r:id="rId5"/>
    <p:sldId id="261" r:id="rId6"/>
    <p:sldId id="272" r:id="rId7"/>
    <p:sldId id="265" r:id="rId8"/>
    <p:sldId id="259" r:id="rId9"/>
    <p:sldId id="262" r:id="rId10"/>
    <p:sldId id="268" r:id="rId11"/>
    <p:sldId id="269" r:id="rId12"/>
    <p:sldId id="282" r:id="rId13"/>
    <p:sldId id="276" r:id="rId14"/>
    <p:sldId id="281" r:id="rId15"/>
    <p:sldId id="274" r:id="rId16"/>
  </p:sldIdLst>
  <p:sldSz cx="9144000" cy="6858000" type="screen4x3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2" autoAdjust="0"/>
    <p:restoredTop sz="94709" autoAdjust="0"/>
  </p:normalViewPr>
  <p:slideViewPr>
    <p:cSldViewPr>
      <p:cViewPr varScale="1">
        <p:scale>
          <a:sx n="42" d="100"/>
          <a:sy n="42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F7E77D-374C-425B-A436-5C515697A74F}" type="datetimeFigureOut">
              <a:rPr lang="vi-VN" smtClean="0"/>
              <a:pPr/>
              <a:t>06/05/2014</a:t>
            </a:fld>
            <a:endParaRPr lang="vi-V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73A6AA-A154-4998-948B-B7789CE20B30}" type="slidenum">
              <a:rPr lang="vi-VN" smtClean="0"/>
              <a:pPr/>
              <a:t>‹#›</a:t>
            </a:fld>
            <a:endParaRPr lang="vi-V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D:\UpToDate\contents\mobipreview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/index.php?title=Oral_anomaly&amp;action=edit&amp;redlink=1" TargetMode="External"/><Relationship Id="rId2" Type="http://schemas.openxmlformats.org/officeDocument/2006/relationships/hyperlink" Target="http://en.wikipedia.org/wiki/Congenit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Mucous_membrane" TargetMode="External"/><Relationship Id="rId4" Type="http://schemas.openxmlformats.org/officeDocument/2006/relationships/hyperlink" Target="http://en.wikipedia.org/wiki/Lingual_frenulu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Mucous_membran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eech_communication" TargetMode="External"/><Relationship Id="rId2" Type="http://schemas.openxmlformats.org/officeDocument/2006/relationships/hyperlink" Target="http://en.wikipedia.org/wiki/Feed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Mandibular_prognathism" TargetMode="External"/><Relationship Id="rId4" Type="http://schemas.openxmlformats.org/officeDocument/2006/relationships/hyperlink" Target="http://en.wikipedia.org/wiki/Oral_hygien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1470025"/>
          </a:xfrm>
        </p:spPr>
        <p:txBody>
          <a:bodyPr/>
          <a:lstStyle/>
          <a:p>
            <a:r>
              <a:rPr lang="en-US" dirty="0" smtClean="0"/>
              <a:t>ANKYLOGLOSSIA</a:t>
            </a:r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81000" y="1905000"/>
            <a:ext cx="8352928" cy="2286000"/>
          </a:xfrm>
        </p:spPr>
        <p:txBody>
          <a:bodyPr/>
          <a:lstStyle/>
          <a:p>
            <a:pPr algn="ctr"/>
            <a:endParaRPr lang="vi-VN" dirty="0"/>
          </a:p>
        </p:txBody>
      </p:sp>
      <p:sp>
        <p:nvSpPr>
          <p:cNvPr id="4" name="Rectangle 3"/>
          <p:cNvSpPr/>
          <p:nvPr/>
        </p:nvSpPr>
        <p:spPr>
          <a:xfrm>
            <a:off x="5715000" y="5715000"/>
            <a:ext cx="2433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LIEN CHUYEN KHOA</a:t>
            </a:r>
            <a:endParaRPr lang="vi-VN" dirty="0" smtClean="0"/>
          </a:p>
        </p:txBody>
      </p:sp>
    </p:spTree>
    <p:extLst>
      <p:ext uri="{BB962C8B-B14F-4D97-AF65-F5344CB8AC3E}">
        <p14:creationId xmlns="" xmlns:p14="http://schemas.microsoft.com/office/powerpoint/2010/main" val="35656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5. TREATMENT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8" name="Picture 4" descr="n55518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981200"/>
            <a:ext cx="5842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5. TREATMENT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2" name="Picture 5" descr="tonguetie_beforeaf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86000"/>
            <a:ext cx="54102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ute babi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5080"/>
            <a:ext cx="9164107" cy="68730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267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THANKS FOR YOURS ATTENTIONS 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7772400" cy="1470025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vi-VN" dirty="0" smtClean="0"/>
              <a:t>.DIAGNOSIS</a:t>
            </a:r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8352928" cy="5112568"/>
          </a:xfrm>
        </p:spPr>
        <p:txBody>
          <a:bodyPr/>
          <a:lstStyle/>
          <a:p>
            <a:pPr fontAlgn="ctr"/>
            <a:r>
              <a:rPr lang="en-US" dirty="0"/>
              <a:t>Frenulum extending along 25%–100% of tongues’ total length</a:t>
            </a:r>
            <a:endParaRPr lang="vi-VN" dirty="0"/>
          </a:p>
          <a:p>
            <a:pPr fontAlgn="ctr"/>
            <a:r>
              <a:rPr lang="en-US" dirty="0" err="1"/>
              <a:t>Hazelbaker’s</a:t>
            </a:r>
            <a:r>
              <a:rPr lang="en-US" dirty="0"/>
              <a:t> assessment tool17 for lingual frenulum function </a:t>
            </a:r>
            <a:endParaRPr lang="vi-VN" dirty="0"/>
          </a:p>
          <a:p>
            <a:pPr fontAlgn="ctr"/>
            <a:r>
              <a:rPr lang="en-US" dirty="0"/>
              <a:t>Frenulum thick; tongue heart-shaped when protruded</a:t>
            </a:r>
            <a:endParaRPr lang="vi-VN" dirty="0"/>
          </a:p>
          <a:p>
            <a:pPr fontAlgn="ctr"/>
            <a:r>
              <a:rPr lang="en-US" dirty="0" err="1"/>
              <a:t>Hazelbaker’s</a:t>
            </a:r>
            <a:r>
              <a:rPr lang="en-US" dirty="0"/>
              <a:t> assessment tool17 for lingual frenulum function</a:t>
            </a:r>
            <a:endParaRPr lang="vi-VN" dirty="0"/>
          </a:p>
          <a:p>
            <a:endParaRPr lang="vi-VN" dirty="0"/>
          </a:p>
        </p:txBody>
      </p:sp>
    </p:spTree>
    <p:extLst>
      <p:ext uri="{BB962C8B-B14F-4D97-AF65-F5344CB8AC3E}">
        <p14:creationId xmlns="" xmlns:p14="http://schemas.microsoft.com/office/powerpoint/2010/main" val="35656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for yours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609600" y="7620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REFERENCES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610600" cy="5181600"/>
          </a:xfrm>
        </p:spPr>
        <p:txBody>
          <a:bodyPr>
            <a:noAutofit/>
          </a:bodyPr>
          <a:lstStyle/>
          <a:p>
            <a:r>
              <a:rPr lang="en-US" sz="1200" dirty="0" smtClean="0">
                <a:hlinkClick r:id="rId2"/>
              </a:rPr>
              <a:t>Mueller DT, </a:t>
            </a:r>
            <a:r>
              <a:rPr lang="en-US" sz="1200" dirty="0" err="1" smtClean="0">
                <a:hlinkClick r:id="rId2"/>
              </a:rPr>
              <a:t>Callanan</a:t>
            </a:r>
            <a:r>
              <a:rPr lang="en-US" sz="1200" dirty="0" smtClean="0">
                <a:hlinkClick r:id="rId2"/>
              </a:rPr>
              <a:t> VP. Congenital malformations of the oral cavity. </a:t>
            </a:r>
            <a:r>
              <a:rPr lang="en-US" sz="1200" dirty="0" err="1" smtClean="0">
                <a:hlinkClick r:id="rId2"/>
              </a:rPr>
              <a:t>Otolaryngol</a:t>
            </a:r>
            <a:r>
              <a:rPr lang="en-US" sz="1200" dirty="0" smtClean="0">
                <a:hlinkClick r:id="rId2"/>
              </a:rPr>
              <a:t> </a:t>
            </a:r>
            <a:r>
              <a:rPr lang="en-US" sz="1200" dirty="0" err="1" smtClean="0">
                <a:hlinkClick r:id="rId2"/>
              </a:rPr>
              <a:t>Clin</a:t>
            </a:r>
            <a:r>
              <a:rPr lang="en-US" sz="1200" dirty="0" smtClean="0">
                <a:hlinkClick r:id="rId2"/>
              </a:rPr>
              <a:t> North Am 2007; 40:141.</a:t>
            </a:r>
            <a:endParaRPr lang="en-US" sz="1200" dirty="0" smtClean="0"/>
          </a:p>
          <a:p>
            <a:r>
              <a:rPr lang="en-US" sz="1200" dirty="0" err="1" smtClean="0">
                <a:hlinkClick r:id="rId2"/>
              </a:rPr>
              <a:t>Messner</a:t>
            </a:r>
            <a:r>
              <a:rPr lang="en-US" sz="1200" dirty="0" smtClean="0">
                <a:hlinkClick r:id="rId2"/>
              </a:rPr>
              <a:t> AH, </a:t>
            </a:r>
            <a:r>
              <a:rPr lang="en-US" sz="1200" dirty="0" err="1" smtClean="0">
                <a:hlinkClick r:id="rId2"/>
              </a:rPr>
              <a:t>Lalakea</a:t>
            </a:r>
            <a:r>
              <a:rPr lang="en-US" sz="1200" dirty="0" smtClean="0">
                <a:hlinkClick r:id="rId2"/>
              </a:rPr>
              <a:t> ML. </a:t>
            </a:r>
            <a:r>
              <a:rPr lang="en-US" sz="1200" dirty="0" err="1" smtClean="0">
                <a:hlinkClick r:id="rId2"/>
              </a:rPr>
              <a:t>Ankyloglossia</a:t>
            </a:r>
            <a:r>
              <a:rPr lang="en-US" sz="1200" dirty="0" smtClean="0">
                <a:hlinkClick r:id="rId2"/>
              </a:rPr>
              <a:t>: controversies in management. </a:t>
            </a:r>
            <a:r>
              <a:rPr lang="en-US" sz="1200" dirty="0" err="1" smtClean="0">
                <a:hlinkClick r:id="rId2"/>
              </a:rPr>
              <a:t>Int</a:t>
            </a:r>
            <a:r>
              <a:rPr lang="en-US" sz="1200" dirty="0" smtClean="0">
                <a:hlinkClick r:id="rId2"/>
              </a:rPr>
              <a:t> J </a:t>
            </a:r>
            <a:r>
              <a:rPr lang="en-US" sz="1200" dirty="0" err="1" smtClean="0">
                <a:hlinkClick r:id="rId2"/>
              </a:rPr>
              <a:t>Pediatr</a:t>
            </a:r>
            <a:r>
              <a:rPr lang="en-US" sz="1200" dirty="0" smtClean="0">
                <a:hlinkClick r:id="rId2"/>
              </a:rPr>
              <a:t> </a:t>
            </a:r>
            <a:r>
              <a:rPr lang="en-US" sz="1200" dirty="0" err="1" smtClean="0">
                <a:hlinkClick r:id="rId2"/>
              </a:rPr>
              <a:t>Otorhinolaryngol</a:t>
            </a:r>
            <a:r>
              <a:rPr lang="en-US" sz="1200" dirty="0" smtClean="0">
                <a:hlinkClick r:id="rId2"/>
              </a:rPr>
              <a:t> 2000; 54:123.</a:t>
            </a:r>
            <a:endParaRPr lang="en-US" sz="1200" dirty="0" smtClean="0"/>
          </a:p>
          <a:p>
            <a:r>
              <a:rPr lang="en-US" sz="1200" dirty="0" err="1" smtClean="0">
                <a:hlinkClick r:id="rId2"/>
              </a:rPr>
              <a:t>Brinkmann</a:t>
            </a:r>
            <a:r>
              <a:rPr lang="en-US" sz="1200" dirty="0" smtClean="0">
                <a:hlinkClick r:id="rId2"/>
              </a:rPr>
              <a:t> S, Reilly S, </a:t>
            </a:r>
            <a:r>
              <a:rPr lang="en-US" sz="1200" dirty="0" err="1" smtClean="0">
                <a:hlinkClick r:id="rId2"/>
              </a:rPr>
              <a:t>Meara</a:t>
            </a:r>
            <a:r>
              <a:rPr lang="en-US" sz="1200" dirty="0" smtClean="0">
                <a:hlinkClick r:id="rId2"/>
              </a:rPr>
              <a:t> JG. Management of tongue-tie in children: a survey of </a:t>
            </a:r>
            <a:r>
              <a:rPr lang="en-US" sz="1200" dirty="0" err="1" smtClean="0">
                <a:hlinkClick r:id="rId2"/>
              </a:rPr>
              <a:t>paediatric</a:t>
            </a:r>
            <a:r>
              <a:rPr lang="en-US" sz="1200" dirty="0" smtClean="0">
                <a:hlinkClick r:id="rId2"/>
              </a:rPr>
              <a:t> surgeons in Australia. J </a:t>
            </a:r>
            <a:r>
              <a:rPr lang="en-US" sz="1200" dirty="0" err="1" smtClean="0">
                <a:hlinkClick r:id="rId2"/>
              </a:rPr>
              <a:t>Paediatr</a:t>
            </a:r>
            <a:r>
              <a:rPr lang="en-US" sz="1200" dirty="0" smtClean="0">
                <a:hlinkClick r:id="rId2"/>
              </a:rPr>
              <a:t> Child Health 2004; 40:600.</a:t>
            </a:r>
            <a:endParaRPr lang="en-US" sz="1200" dirty="0" smtClean="0"/>
          </a:p>
          <a:p>
            <a:r>
              <a:rPr lang="en-US" sz="1200" dirty="0" smtClean="0">
                <a:hlinkClick r:id="rId2"/>
              </a:rPr>
              <a:t>Hall DM, Renfrew MJ. Tongue tie. Arch </a:t>
            </a:r>
            <a:r>
              <a:rPr lang="en-US" sz="1200" dirty="0" err="1" smtClean="0">
                <a:hlinkClick r:id="rId2"/>
              </a:rPr>
              <a:t>Dis</a:t>
            </a:r>
            <a:r>
              <a:rPr lang="en-US" sz="1200" dirty="0" smtClean="0">
                <a:hlinkClick r:id="rId2"/>
              </a:rPr>
              <a:t> Child 2005; 90:1211.</a:t>
            </a:r>
            <a:endParaRPr lang="en-US" sz="1200" dirty="0" smtClean="0"/>
          </a:p>
          <a:p>
            <a:r>
              <a:rPr lang="en-US" sz="1200" dirty="0" smtClean="0">
                <a:hlinkClick r:id="rId2"/>
              </a:rPr>
              <a:t>National Institute for Health and Clinical Excellence. Division of </a:t>
            </a:r>
            <a:r>
              <a:rPr lang="en-US" sz="1200" dirty="0" err="1" smtClean="0">
                <a:hlinkClick r:id="rId2"/>
              </a:rPr>
              <a:t>ankyloglossia</a:t>
            </a:r>
            <a:r>
              <a:rPr lang="en-US" sz="1200" dirty="0" smtClean="0">
                <a:hlinkClick r:id="rId2"/>
              </a:rPr>
              <a:t> (tongue-tie) for breastfeeding. nice.org.uk/guidance/</a:t>
            </a:r>
            <a:r>
              <a:rPr lang="en-US" sz="1200" dirty="0" err="1" smtClean="0">
                <a:hlinkClick r:id="rId2"/>
              </a:rPr>
              <a:t>index.jsp?action</a:t>
            </a:r>
            <a:r>
              <a:rPr lang="en-US" sz="1200" dirty="0" smtClean="0">
                <a:hlinkClick r:id="rId2"/>
              </a:rPr>
              <a:t>=</a:t>
            </a:r>
            <a:r>
              <a:rPr lang="en-US" sz="1200" dirty="0" err="1" smtClean="0">
                <a:hlinkClick r:id="rId2"/>
              </a:rPr>
              <a:t>byID&amp;o</a:t>
            </a:r>
            <a:r>
              <a:rPr lang="en-US" sz="1200" dirty="0" smtClean="0">
                <a:hlinkClick r:id="rId2"/>
              </a:rPr>
              <a:t>=11180 (Accessed on June 25, 2008).</a:t>
            </a:r>
          </a:p>
          <a:p>
            <a:r>
              <a:rPr lang="en-US" sz="1200" dirty="0" err="1" smtClean="0">
                <a:hlinkClick r:id="rId2"/>
              </a:rPr>
              <a:t>Cinar</a:t>
            </a:r>
            <a:r>
              <a:rPr lang="en-US" sz="1200" dirty="0" smtClean="0">
                <a:hlinkClick r:id="rId2"/>
              </a:rPr>
              <a:t> F, </a:t>
            </a:r>
            <a:r>
              <a:rPr lang="en-US" sz="1200" dirty="0" err="1" smtClean="0">
                <a:hlinkClick r:id="rId2"/>
              </a:rPr>
              <a:t>Onat</a:t>
            </a:r>
            <a:r>
              <a:rPr lang="en-US" sz="1200" dirty="0" smtClean="0">
                <a:hlinkClick r:id="rId2"/>
              </a:rPr>
              <a:t> N. Prevalence and consequences of a forgotten entity: </a:t>
            </a:r>
            <a:r>
              <a:rPr lang="en-US" sz="1200" dirty="0" err="1" smtClean="0">
                <a:hlinkClick r:id="rId2"/>
              </a:rPr>
              <a:t>ankyloglossia</a:t>
            </a:r>
            <a:r>
              <a:rPr lang="en-US" sz="1200" dirty="0" smtClean="0">
                <a:hlinkClick r:id="rId2"/>
              </a:rPr>
              <a:t>. </a:t>
            </a:r>
            <a:r>
              <a:rPr lang="en-US" sz="1200" dirty="0" err="1" smtClean="0">
                <a:hlinkClick r:id="rId2"/>
              </a:rPr>
              <a:t>Plast</a:t>
            </a:r>
            <a:r>
              <a:rPr lang="en-US" sz="1200" dirty="0" smtClean="0">
                <a:hlinkClick r:id="rId2"/>
              </a:rPr>
              <a:t> </a:t>
            </a:r>
            <a:r>
              <a:rPr lang="en-US" sz="1200" dirty="0" err="1" smtClean="0">
                <a:hlinkClick r:id="rId2"/>
              </a:rPr>
              <a:t>Reconstr</a:t>
            </a:r>
            <a:r>
              <a:rPr lang="en-US" sz="1200" dirty="0" smtClean="0">
                <a:hlinkClick r:id="rId2"/>
              </a:rPr>
              <a:t> </a:t>
            </a:r>
            <a:r>
              <a:rPr lang="en-US" sz="1200" dirty="0" err="1" smtClean="0">
                <a:hlinkClick r:id="rId2"/>
              </a:rPr>
              <a:t>Surg</a:t>
            </a:r>
            <a:r>
              <a:rPr lang="en-US" sz="1200" dirty="0" smtClean="0">
                <a:hlinkClick r:id="rId2"/>
              </a:rPr>
              <a:t> 2005; 115:355.</a:t>
            </a:r>
            <a:endParaRPr lang="en-US" sz="1200" dirty="0" smtClean="0"/>
          </a:p>
          <a:p>
            <a:r>
              <a:rPr lang="en-US" sz="1200" dirty="0" err="1" smtClean="0">
                <a:hlinkClick r:id="rId2"/>
              </a:rPr>
              <a:t>Messner</a:t>
            </a:r>
            <a:r>
              <a:rPr lang="en-US" sz="1200" dirty="0" smtClean="0">
                <a:hlinkClick r:id="rId2"/>
              </a:rPr>
              <a:t> AH, </a:t>
            </a:r>
            <a:r>
              <a:rPr lang="en-US" sz="1200" dirty="0" err="1" smtClean="0">
                <a:hlinkClick r:id="rId2"/>
              </a:rPr>
              <a:t>Lalakea</a:t>
            </a:r>
            <a:r>
              <a:rPr lang="en-US" sz="1200" dirty="0" smtClean="0">
                <a:hlinkClick r:id="rId2"/>
              </a:rPr>
              <a:t> ML, </a:t>
            </a:r>
            <a:r>
              <a:rPr lang="en-US" sz="1200" dirty="0" err="1" smtClean="0">
                <a:hlinkClick r:id="rId2"/>
              </a:rPr>
              <a:t>Aby</a:t>
            </a:r>
            <a:r>
              <a:rPr lang="en-US" sz="1200" dirty="0" smtClean="0">
                <a:hlinkClick r:id="rId2"/>
              </a:rPr>
              <a:t> J, et al. </a:t>
            </a:r>
            <a:r>
              <a:rPr lang="en-US" sz="1200" dirty="0" err="1" smtClean="0">
                <a:hlinkClick r:id="rId2"/>
              </a:rPr>
              <a:t>Ankyloglossia</a:t>
            </a:r>
            <a:r>
              <a:rPr lang="en-US" sz="1200" dirty="0" smtClean="0">
                <a:hlinkClick r:id="rId2"/>
              </a:rPr>
              <a:t>: incidence and associated feeding difficulties. Arch </a:t>
            </a:r>
            <a:r>
              <a:rPr lang="en-US" sz="1200" dirty="0" err="1" smtClean="0">
                <a:hlinkClick r:id="rId2"/>
              </a:rPr>
              <a:t>Otolaryngol</a:t>
            </a:r>
            <a:r>
              <a:rPr lang="en-US" sz="1200" dirty="0" smtClean="0">
                <a:hlinkClick r:id="rId2"/>
              </a:rPr>
              <a:t> Head Neck </a:t>
            </a:r>
            <a:r>
              <a:rPr lang="en-US" sz="1200" dirty="0" err="1" smtClean="0">
                <a:hlinkClick r:id="rId2"/>
              </a:rPr>
              <a:t>Surg</a:t>
            </a:r>
            <a:r>
              <a:rPr lang="en-US" sz="1200" dirty="0" smtClean="0">
                <a:hlinkClick r:id="rId2"/>
              </a:rPr>
              <a:t> 2000; 126:36.</a:t>
            </a:r>
            <a:endParaRPr lang="en-US" sz="1200" dirty="0" smtClean="0"/>
          </a:p>
          <a:p>
            <a:r>
              <a:rPr lang="en-US" sz="1200" dirty="0" smtClean="0">
                <a:hlinkClick r:id="rId2"/>
              </a:rPr>
              <a:t>Segal LM, Stephenson R, Dawes M, Feldman P. Prevalence, diagnosis, and treatment of </a:t>
            </a:r>
            <a:r>
              <a:rPr lang="en-US" sz="1200" dirty="0" err="1" smtClean="0">
                <a:hlinkClick r:id="rId2"/>
              </a:rPr>
              <a:t>ankyloglossia</a:t>
            </a:r>
            <a:r>
              <a:rPr lang="en-US" sz="1200" dirty="0" smtClean="0">
                <a:hlinkClick r:id="rId2"/>
              </a:rPr>
              <a:t>: </a:t>
            </a:r>
            <a:r>
              <a:rPr lang="en-US" sz="1200" dirty="0" err="1" smtClean="0">
                <a:hlinkClick r:id="rId2"/>
              </a:rPr>
              <a:t>methodologic</a:t>
            </a:r>
            <a:r>
              <a:rPr lang="en-US" sz="1200" dirty="0" smtClean="0">
                <a:hlinkClick r:id="rId2"/>
              </a:rPr>
              <a:t> review. Can </a:t>
            </a:r>
            <a:r>
              <a:rPr lang="en-US" sz="1200" dirty="0" err="1" smtClean="0">
                <a:hlinkClick r:id="rId2"/>
              </a:rPr>
              <a:t>Fam</a:t>
            </a:r>
            <a:r>
              <a:rPr lang="en-US" sz="1200" dirty="0" smtClean="0">
                <a:hlinkClick r:id="rId2"/>
              </a:rPr>
              <a:t> Physician 2007; 53:1027.</a:t>
            </a:r>
            <a:endParaRPr lang="en-US" sz="1200" dirty="0" smtClean="0"/>
          </a:p>
          <a:p>
            <a:r>
              <a:rPr lang="en-US" sz="1200" dirty="0" smtClean="0">
                <a:hlinkClick r:id="rId2"/>
              </a:rPr>
              <a:t>Hogan M, Westcott C, Griffiths M. Randomized, controlled trial of division of tongue-tie in infants with feeding problems. J </a:t>
            </a:r>
            <a:r>
              <a:rPr lang="en-US" sz="1200" dirty="0" err="1" smtClean="0">
                <a:hlinkClick r:id="rId2"/>
              </a:rPr>
              <a:t>Paediatr</a:t>
            </a:r>
            <a:r>
              <a:rPr lang="en-US" sz="1200" dirty="0" smtClean="0">
                <a:hlinkClick r:id="rId2"/>
              </a:rPr>
              <a:t> Child Health 2005; 41:246.</a:t>
            </a:r>
            <a:endParaRPr lang="en-US" sz="1200" dirty="0" smtClean="0"/>
          </a:p>
          <a:p>
            <a:r>
              <a:rPr lang="en-US" sz="1200" dirty="0" err="1" smtClean="0">
                <a:hlinkClick r:id="rId2"/>
              </a:rPr>
              <a:t>Ricke</a:t>
            </a:r>
            <a:r>
              <a:rPr lang="en-US" sz="1200" dirty="0" smtClean="0">
                <a:hlinkClick r:id="rId2"/>
              </a:rPr>
              <a:t> LA, Baker NJ, </a:t>
            </a:r>
            <a:r>
              <a:rPr lang="en-US" sz="1200" dirty="0" err="1" smtClean="0">
                <a:hlinkClick r:id="rId2"/>
              </a:rPr>
              <a:t>Madlon</a:t>
            </a:r>
            <a:r>
              <a:rPr lang="en-US" sz="1200" dirty="0" smtClean="0">
                <a:hlinkClick r:id="rId2"/>
              </a:rPr>
              <a:t>-Kay DJ, </a:t>
            </a:r>
            <a:r>
              <a:rPr lang="en-US" sz="1200" dirty="0" err="1" smtClean="0">
                <a:hlinkClick r:id="rId2"/>
              </a:rPr>
              <a:t>DeFor</a:t>
            </a:r>
            <a:r>
              <a:rPr lang="en-US" sz="1200" dirty="0" smtClean="0">
                <a:hlinkClick r:id="rId2"/>
              </a:rPr>
              <a:t> TA. Newborn tongue-tie: prevalence and effect on breast-feeding. J Am Board </a:t>
            </a:r>
            <a:r>
              <a:rPr lang="en-US" sz="1200" dirty="0" err="1" smtClean="0">
                <a:hlinkClick r:id="rId2"/>
              </a:rPr>
              <a:t>Fam</a:t>
            </a:r>
            <a:r>
              <a:rPr lang="en-US" sz="1200" dirty="0" smtClean="0">
                <a:hlinkClick r:id="rId2"/>
              </a:rPr>
              <a:t> </a:t>
            </a:r>
            <a:r>
              <a:rPr lang="en-US" sz="1200" dirty="0" err="1" smtClean="0">
                <a:hlinkClick r:id="rId2"/>
              </a:rPr>
              <a:t>Pract</a:t>
            </a:r>
            <a:r>
              <a:rPr lang="en-US" sz="1200" dirty="0" smtClean="0">
                <a:hlinkClick r:id="rId2"/>
              </a:rPr>
              <a:t> 2005; 18:1.</a:t>
            </a:r>
            <a:endParaRPr lang="en-US" sz="1200" dirty="0" smtClean="0"/>
          </a:p>
          <a:p>
            <a:r>
              <a:rPr lang="en-US" sz="1200" dirty="0" smtClean="0">
                <a:hlinkClick r:id="rId2"/>
              </a:rPr>
              <a:t>Ballard JL, Auer CE, </a:t>
            </a:r>
            <a:r>
              <a:rPr lang="en-US" sz="1200" dirty="0" err="1" smtClean="0">
                <a:hlinkClick r:id="rId2"/>
              </a:rPr>
              <a:t>Khoury</a:t>
            </a:r>
            <a:r>
              <a:rPr lang="en-US" sz="1200" dirty="0" smtClean="0">
                <a:hlinkClick r:id="rId2"/>
              </a:rPr>
              <a:t> JC. </a:t>
            </a:r>
            <a:r>
              <a:rPr lang="en-US" sz="1200" dirty="0" err="1" smtClean="0">
                <a:hlinkClick r:id="rId2"/>
              </a:rPr>
              <a:t>Ankyloglossia</a:t>
            </a:r>
            <a:r>
              <a:rPr lang="en-US" sz="1200" dirty="0" smtClean="0">
                <a:hlinkClick r:id="rId2"/>
              </a:rPr>
              <a:t>: assessment, incidence, and effect of </a:t>
            </a:r>
            <a:r>
              <a:rPr lang="en-US" sz="1200" dirty="0" err="1" smtClean="0">
                <a:hlinkClick r:id="rId2"/>
              </a:rPr>
              <a:t>frenuloplasty</a:t>
            </a:r>
            <a:r>
              <a:rPr lang="en-US" sz="1200" dirty="0" smtClean="0">
                <a:hlinkClick r:id="rId2"/>
              </a:rPr>
              <a:t> on the breastfeeding dyad. Pediatrics 2002; 110:e63.</a:t>
            </a:r>
            <a:endParaRPr lang="en-US" sz="1200" dirty="0" smtClean="0"/>
          </a:p>
          <a:p>
            <a:r>
              <a:rPr lang="en-US" sz="1200" dirty="0" smtClean="0">
                <a:hlinkClick r:id="rId2"/>
              </a:rPr>
              <a:t>Garcia-</a:t>
            </a:r>
            <a:r>
              <a:rPr lang="en-US" sz="1200" dirty="0" err="1" smtClean="0">
                <a:hlinkClick r:id="rId2"/>
              </a:rPr>
              <a:t>Pola</a:t>
            </a:r>
            <a:r>
              <a:rPr lang="en-US" sz="1200" dirty="0" smtClean="0">
                <a:hlinkClick r:id="rId2"/>
              </a:rPr>
              <a:t> MJ, Garcia-Martin JM, Gonzalez-Garcia M. Prevalence of oral lesions in the 6-year-old pediatric population of Oviedo (Spain). Med Oral 2002; 7:184.</a:t>
            </a:r>
            <a:endParaRPr lang="en-US" sz="1200" dirty="0" smtClean="0"/>
          </a:p>
          <a:p>
            <a:r>
              <a:rPr lang="en-US" sz="1200" dirty="0" err="1" smtClean="0">
                <a:hlinkClick r:id="rId2"/>
              </a:rPr>
              <a:t>Flinck</a:t>
            </a:r>
            <a:r>
              <a:rPr lang="en-US" sz="1200" dirty="0" smtClean="0">
                <a:hlinkClick r:id="rId2"/>
              </a:rPr>
              <a:t> A, </a:t>
            </a:r>
            <a:r>
              <a:rPr lang="en-US" sz="1200" dirty="0" err="1" smtClean="0">
                <a:hlinkClick r:id="rId2"/>
              </a:rPr>
              <a:t>Paludan</a:t>
            </a:r>
            <a:r>
              <a:rPr lang="en-US" sz="1200" dirty="0" smtClean="0">
                <a:hlinkClick r:id="rId2"/>
              </a:rPr>
              <a:t> A, </a:t>
            </a:r>
            <a:r>
              <a:rPr lang="en-US" sz="1200" dirty="0" err="1" smtClean="0">
                <a:hlinkClick r:id="rId2"/>
              </a:rPr>
              <a:t>Matsson</a:t>
            </a:r>
            <a:r>
              <a:rPr lang="en-US" sz="1200" dirty="0" smtClean="0">
                <a:hlinkClick r:id="rId2"/>
              </a:rPr>
              <a:t> L, et al. Oral findings in a group of newborn Swedish children. </a:t>
            </a:r>
            <a:r>
              <a:rPr lang="en-US" sz="1200" dirty="0" err="1" smtClean="0">
                <a:hlinkClick r:id="rId2"/>
              </a:rPr>
              <a:t>Int</a:t>
            </a:r>
            <a:r>
              <a:rPr lang="en-US" sz="1200" dirty="0" smtClean="0">
                <a:hlinkClick r:id="rId2"/>
              </a:rPr>
              <a:t> J </a:t>
            </a:r>
            <a:r>
              <a:rPr lang="en-US" sz="1200" dirty="0" err="1" smtClean="0">
                <a:hlinkClick r:id="rId2"/>
              </a:rPr>
              <a:t>Paediatr</a:t>
            </a:r>
            <a:r>
              <a:rPr lang="en-US" sz="1200" dirty="0" smtClean="0">
                <a:hlinkClick r:id="rId2"/>
              </a:rPr>
              <a:t> Dent 1994; 4:67.</a:t>
            </a:r>
            <a:endParaRPr lang="en-US" sz="1200" dirty="0" smtClean="0"/>
          </a:p>
          <a:p>
            <a:r>
              <a:rPr lang="en-US" sz="1200" dirty="0" err="1" smtClean="0">
                <a:hlinkClick r:id="rId2"/>
              </a:rPr>
              <a:t>Sedano</a:t>
            </a:r>
            <a:r>
              <a:rPr lang="en-US" sz="1200" dirty="0" smtClean="0">
                <a:hlinkClick r:id="rId2"/>
              </a:rPr>
              <a:t> HO, </a:t>
            </a:r>
            <a:r>
              <a:rPr lang="en-US" sz="1200" dirty="0" err="1" smtClean="0">
                <a:hlinkClick r:id="rId2"/>
              </a:rPr>
              <a:t>Carreon</a:t>
            </a:r>
            <a:r>
              <a:rPr lang="en-US" sz="1200" dirty="0" smtClean="0">
                <a:hlinkClick r:id="rId2"/>
              </a:rPr>
              <a:t> </a:t>
            </a:r>
            <a:r>
              <a:rPr lang="en-US" sz="1200" dirty="0" err="1" smtClean="0">
                <a:hlinkClick r:id="rId2"/>
              </a:rPr>
              <a:t>Freyre</a:t>
            </a:r>
            <a:r>
              <a:rPr lang="en-US" sz="1200" dirty="0" smtClean="0">
                <a:hlinkClick r:id="rId2"/>
              </a:rPr>
              <a:t> I, Garza de la Garza ML, et al. Clinical </a:t>
            </a:r>
            <a:r>
              <a:rPr lang="en-US" sz="1200" dirty="0" err="1" smtClean="0">
                <a:hlinkClick r:id="rId2"/>
              </a:rPr>
              <a:t>orodental</a:t>
            </a:r>
            <a:r>
              <a:rPr lang="en-US" sz="1200" dirty="0" smtClean="0">
                <a:hlinkClick r:id="rId2"/>
              </a:rPr>
              <a:t> abnormalities in Mexican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1051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ANKYLOGLOSSIA</a:t>
            </a:r>
            <a:endParaRPr lang="vi-VN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3246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1 . INTRODUCE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2 . ANATOMY</a:t>
            </a:r>
          </a:p>
          <a:p>
            <a:pPr marL="0" indent="0">
              <a:buNone/>
            </a:pPr>
            <a:r>
              <a:rPr lang="en-US" sz="3200" dirty="0" smtClean="0">
                <a:latin typeface="+mj-lt"/>
              </a:rPr>
              <a:t>3 . DIAGNOSIS</a:t>
            </a:r>
          </a:p>
          <a:p>
            <a:pPr marL="0" indent="0">
              <a:buNone/>
            </a:pPr>
            <a:r>
              <a:rPr lang="en-US" sz="3200" dirty="0" smtClean="0">
                <a:latin typeface="+mj-lt"/>
              </a:rPr>
              <a:t>4</a:t>
            </a:r>
            <a:r>
              <a:rPr lang="vi-VN" sz="3200" dirty="0" smtClean="0">
                <a:latin typeface="+mj-lt"/>
              </a:rPr>
              <a:t>.</a:t>
            </a:r>
            <a:r>
              <a:rPr lang="en-US" sz="3200" dirty="0" smtClean="0">
                <a:latin typeface="+mj-lt"/>
              </a:rPr>
              <a:t>  EFFECTS</a:t>
            </a:r>
          </a:p>
          <a:p>
            <a:pPr marL="0" indent="0">
              <a:buNone/>
            </a:pPr>
            <a:r>
              <a:rPr lang="en-US" sz="3200" dirty="0" smtClean="0">
                <a:latin typeface="+mj-lt"/>
              </a:rPr>
              <a:t>5. TREATMENT</a:t>
            </a:r>
          </a:p>
          <a:p>
            <a:endParaRPr lang="vi-VN" sz="3200" dirty="0"/>
          </a:p>
        </p:txBody>
      </p:sp>
    </p:spTree>
    <p:extLst>
      <p:ext uri="{BB962C8B-B14F-4D97-AF65-F5344CB8AC3E}">
        <p14:creationId xmlns="" xmlns:p14="http://schemas.microsoft.com/office/powerpoint/2010/main" val="2111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ANKYLOGOSSIA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6" name="Picture 5" descr="Tongue-ti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989138"/>
            <a:ext cx="4535487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1. INTRODUCE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   </a:t>
            </a:r>
            <a:r>
              <a:rPr lang="en-US" sz="3200" dirty="0" err="1" smtClean="0">
                <a:latin typeface="+mj-lt"/>
              </a:rPr>
              <a:t>Ankyloglossia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is a </a:t>
            </a:r>
            <a:r>
              <a:rPr lang="en-US" sz="3200" dirty="0" smtClean="0">
                <a:latin typeface="+mj-lt"/>
                <a:hlinkClick r:id="rId2" tooltip="Congenital"/>
              </a:rPr>
              <a:t>congenital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smtClean="0">
                <a:latin typeface="+mj-lt"/>
                <a:hlinkClick r:id="rId3" tooltip="Oral anomaly (page does not exist)"/>
              </a:rPr>
              <a:t>oral anomaly</a:t>
            </a:r>
            <a:r>
              <a:rPr lang="en-US" sz="3200" dirty="0" smtClean="0">
                <a:latin typeface="+mj-lt"/>
              </a:rPr>
              <a:t> is caused by an unusually short, thick </a:t>
            </a:r>
            <a:r>
              <a:rPr lang="en-US" sz="3200" dirty="0" smtClean="0">
                <a:latin typeface="+mj-lt"/>
                <a:hlinkClick r:id="rId4" tooltip="Lingual frenulum"/>
              </a:rPr>
              <a:t>lingual </a:t>
            </a:r>
            <a:r>
              <a:rPr lang="en-US" sz="3200" dirty="0" err="1" smtClean="0">
                <a:latin typeface="+mj-lt"/>
                <a:hlinkClick r:id="rId4" tooltip="Lingual frenulum"/>
              </a:rPr>
              <a:t>frenulum</a:t>
            </a:r>
            <a:endParaRPr lang="en-US" sz="3200" dirty="0" smtClean="0">
              <a:latin typeface="+mj-lt"/>
            </a:endParaRPr>
          </a:p>
          <a:p>
            <a:pPr>
              <a:buNone/>
            </a:pPr>
            <a:r>
              <a:rPr lang="en-US" sz="3200" dirty="0" smtClean="0">
                <a:latin typeface="+mj-lt"/>
              </a:rPr>
              <a:t>   </a:t>
            </a:r>
            <a:r>
              <a:rPr lang="en-US" sz="3200" dirty="0" err="1" smtClean="0">
                <a:latin typeface="+mj-lt"/>
              </a:rPr>
              <a:t>Ankyloglossia</a:t>
            </a:r>
            <a:r>
              <a:rPr lang="en-US" sz="3200" dirty="0" smtClean="0">
                <a:latin typeface="+mj-lt"/>
              </a:rPr>
              <a:t> varies in degree of severity from mild cases characterized by </a:t>
            </a:r>
            <a:r>
              <a:rPr lang="en-US" sz="3200" dirty="0" smtClean="0">
                <a:latin typeface="+mj-lt"/>
                <a:hlinkClick r:id="rId5" tooltip="Mucous membrane"/>
              </a:rPr>
              <a:t>mucous membrane</a:t>
            </a:r>
            <a:r>
              <a:rPr lang="en-US" sz="3200" dirty="0" smtClean="0">
                <a:latin typeface="+mj-lt"/>
              </a:rPr>
              <a:t> bands</a:t>
            </a:r>
            <a:endParaRPr lang="vi-VN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59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2 ANATOMY</a:t>
            </a:r>
            <a:endParaRPr lang="en-US" dirty="0"/>
          </a:p>
        </p:txBody>
      </p:sp>
      <p:pic>
        <p:nvPicPr>
          <p:cNvPr id="1026" name="Picture 2" descr="C:\Documents and Settings\taimuihong\Desktop\TON\6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590800"/>
            <a:ext cx="4684776" cy="27567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218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2.  ANATOMY</a:t>
            </a:r>
            <a:endParaRPr lang="en-US" dirty="0"/>
          </a:p>
        </p:txBody>
      </p:sp>
      <p:pic>
        <p:nvPicPr>
          <p:cNvPr id="4" name="Content Placeholder 3" descr="anatomy_117_b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5182" y="1935163"/>
            <a:ext cx="429363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vi-VN" dirty="0" smtClean="0"/>
              <a:t>.</a:t>
            </a:r>
            <a:r>
              <a:rPr lang="en-US" dirty="0" smtClean="0"/>
              <a:t> </a:t>
            </a:r>
            <a:r>
              <a:rPr lang="vi-VN" dirty="0" smtClean="0"/>
              <a:t>DIAGNOSIS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43891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Diagnosis of </a:t>
            </a:r>
            <a:r>
              <a:rPr lang="en-US" sz="3200" dirty="0" err="1" smtClean="0">
                <a:latin typeface="+mj-lt"/>
              </a:rPr>
              <a:t>ankyloglossia</a:t>
            </a:r>
            <a:r>
              <a:rPr lang="en-US" sz="3200" dirty="0" smtClean="0">
                <a:latin typeface="+mj-lt"/>
              </a:rPr>
              <a:t> may be difficult</a:t>
            </a:r>
          </a:p>
          <a:p>
            <a:r>
              <a:rPr lang="en-US" sz="3200" dirty="0" smtClean="0">
                <a:latin typeface="+mj-lt"/>
              </a:rPr>
              <a:t>It is often dependent on the range of movement permitted by the </a:t>
            </a:r>
            <a:r>
              <a:rPr lang="en-US" sz="3200" dirty="0" smtClean="0">
                <a:hlinkClick r:id="rId2" tooltip="Mucous membrane"/>
              </a:rPr>
              <a:t>mucous membrane</a:t>
            </a:r>
            <a:r>
              <a:rPr lang="en-US" sz="3200" dirty="0" smtClean="0"/>
              <a:t> bands</a:t>
            </a:r>
            <a:endParaRPr lang="vi-VN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31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237488"/>
          </a:xfrm>
        </p:spPr>
        <p:txBody>
          <a:bodyPr/>
          <a:lstStyle/>
          <a:p>
            <a:pPr algn="ctr"/>
            <a:r>
              <a:rPr lang="en-US" dirty="0" smtClean="0"/>
              <a:t>4. EFFECTS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97180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  <a:hlinkClick r:id="rId2" tooltip="Feeding"/>
              </a:rPr>
              <a:t>Feeding</a:t>
            </a:r>
            <a:endParaRPr lang="en-US" sz="3200" dirty="0" smtClean="0">
              <a:latin typeface="+mj-lt"/>
            </a:endParaRPr>
          </a:p>
          <a:p>
            <a:r>
              <a:rPr lang="en-US" sz="3200" dirty="0" smtClean="0">
                <a:latin typeface="+mj-lt"/>
                <a:hlinkClick r:id="rId3" tooltip="Speech communication"/>
              </a:rPr>
              <a:t>Speech</a:t>
            </a:r>
            <a:r>
              <a:rPr lang="en-US" sz="3200" dirty="0" smtClean="0">
                <a:latin typeface="+mj-lt"/>
              </a:rPr>
              <a:t>  /n/ / t/  /d// l/ /r/ /s/ /z//</a:t>
            </a:r>
            <a:r>
              <a:rPr lang="en-US" sz="3200" dirty="0" err="1" smtClean="0">
                <a:latin typeface="+mj-lt"/>
              </a:rPr>
              <a:t>th</a:t>
            </a:r>
            <a:r>
              <a:rPr lang="en-US" sz="3200" dirty="0" smtClean="0">
                <a:latin typeface="+mj-lt"/>
              </a:rPr>
              <a:t>/ </a:t>
            </a:r>
          </a:p>
          <a:p>
            <a:r>
              <a:rPr lang="en-US" sz="3200" dirty="0">
                <a:latin typeface="+mj-lt"/>
                <a:hlinkClick r:id="rId4" tooltip="Oral hygiene"/>
              </a:rPr>
              <a:t>O</a:t>
            </a:r>
            <a:r>
              <a:rPr lang="en-US" sz="3200" dirty="0" smtClean="0">
                <a:latin typeface="+mj-lt"/>
                <a:hlinkClick r:id="rId4" tooltip="Oral hygiene"/>
              </a:rPr>
              <a:t>ral hygiene</a:t>
            </a:r>
            <a:endParaRPr lang="vi-VN" sz="3200" dirty="0" smtClean="0">
              <a:latin typeface="+mj-lt"/>
            </a:endParaRPr>
          </a:p>
          <a:p>
            <a:r>
              <a:rPr lang="vi-VN" sz="3200" dirty="0" smtClean="0">
                <a:latin typeface="+mj-lt"/>
                <a:hlinkClick r:id="rId5" tooltip="Mandibular prognathism"/>
              </a:rPr>
              <a:t>Mandibular prognathism</a:t>
            </a:r>
            <a:r>
              <a:rPr lang="vi-VN" sz="3200" dirty="0" smtClean="0">
                <a:latin typeface="+mj-lt"/>
              </a:rPr>
              <a:t>;</a:t>
            </a:r>
            <a:endParaRPr lang="vi-VN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82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5. TREATMENT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+mj-lt"/>
              </a:rPr>
              <a:t>Some advocate waiting until the child is at least four years old because of the chance that the tongue may spontaneously elongate as it is used </a:t>
            </a:r>
          </a:p>
          <a:p>
            <a:r>
              <a:rPr lang="en-US" sz="3200" dirty="0" smtClean="0">
                <a:latin typeface="+mj-lt"/>
              </a:rPr>
              <a:t>No treatment is usually required and only severe cases where symptoms are particularly problematic which surgery be recommended </a:t>
            </a:r>
          </a:p>
          <a:p>
            <a:endParaRPr lang="en-US" dirty="0" smtClean="0"/>
          </a:p>
          <a:p>
            <a:endParaRPr lang="vi-VN" dirty="0"/>
          </a:p>
        </p:txBody>
      </p:sp>
    </p:spTree>
    <p:extLst>
      <p:ext uri="{BB962C8B-B14F-4D97-AF65-F5344CB8AC3E}">
        <p14:creationId xmlns="" xmlns:p14="http://schemas.microsoft.com/office/powerpoint/2010/main" val="304873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583</Words>
  <Application>Microsoft Office PowerPoint</Application>
  <PresentationFormat>On-screen Show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ANKYLOGLOSSIA</vt:lpstr>
      <vt:lpstr>ANKYLOGLOSSIA</vt:lpstr>
      <vt:lpstr>ANKYLOGOSSIA</vt:lpstr>
      <vt:lpstr>1. INTRODUCE</vt:lpstr>
      <vt:lpstr>2 ANATOMY</vt:lpstr>
      <vt:lpstr>2.  ANATOMY</vt:lpstr>
      <vt:lpstr>3. DIAGNOSIS</vt:lpstr>
      <vt:lpstr>4. EFFECTS</vt:lpstr>
      <vt:lpstr>5. TREATMENT</vt:lpstr>
      <vt:lpstr>5. TREATMENT</vt:lpstr>
      <vt:lpstr>5. TREATMENT</vt:lpstr>
      <vt:lpstr>THANKS FOR YOURS ATTENTIONS !</vt:lpstr>
      <vt:lpstr>4.DIAGNOSIS</vt:lpstr>
      <vt:lpstr>Thank for yours attention!</vt:lpstr>
      <vt:lpstr>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SONGNGOC</dc:creator>
  <cp:lastModifiedBy>AVENIS</cp:lastModifiedBy>
  <cp:revision>34</cp:revision>
  <dcterms:created xsi:type="dcterms:W3CDTF">2014-04-16T15:53:20Z</dcterms:created>
  <dcterms:modified xsi:type="dcterms:W3CDTF">2014-05-06T03:07:44Z</dcterms:modified>
</cp:coreProperties>
</file>