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07E"/>
    <a:srgbClr val="00354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17" autoAdjust="0"/>
    <p:restoredTop sz="94737" autoAdjust="0"/>
  </p:normalViewPr>
  <p:slideViewPr>
    <p:cSldViewPr>
      <p:cViewPr varScale="1">
        <p:scale>
          <a:sx n="48" d="100"/>
          <a:sy n="48" d="100"/>
        </p:scale>
        <p:origin x="-582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54" y="5706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62F61-7BDF-4D18-9C58-09FF0584191B}" type="datetimeFigureOut">
              <a:rPr lang="en-US" smtClean="0"/>
              <a:pPr/>
              <a:t>9/19/2013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A58E9C5-0565-4234-974B-E1B0C4A930B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62F61-7BDF-4D18-9C58-09FF0584191B}" type="datetimeFigureOut">
              <a:rPr lang="en-US" smtClean="0"/>
              <a:pPr/>
              <a:t>9/19/2013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58E9C5-0565-4234-974B-E1B0C4A930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2A58E9C5-0565-4234-974B-E1B0C4A930B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62F61-7BDF-4D18-9C58-09FF0584191B}" type="datetimeFigureOut">
              <a:rPr lang="en-US" smtClean="0"/>
              <a:pPr/>
              <a:t>9/19/2013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62F61-7BDF-4D18-9C58-09FF0584191B}" type="datetimeFigureOut">
              <a:rPr lang="en-US" smtClean="0"/>
              <a:pPr/>
              <a:t>9/19/2013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2A58E9C5-0565-4234-974B-E1B0C4A930B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62F61-7BDF-4D18-9C58-09FF0584191B}" type="datetimeFigureOut">
              <a:rPr lang="en-US" smtClean="0"/>
              <a:pPr/>
              <a:t>9/19/2013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A58E9C5-0565-4234-974B-E1B0C4A930B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05A62F61-7BDF-4D18-9C58-09FF0584191B}" type="datetimeFigureOut">
              <a:rPr lang="en-US" smtClean="0"/>
              <a:pPr/>
              <a:t>9/19/2013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58E9C5-0565-4234-974B-E1B0C4A930B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62F61-7BDF-4D18-9C58-09FF0584191B}" type="datetimeFigureOut">
              <a:rPr lang="en-US" smtClean="0"/>
              <a:pPr/>
              <a:t>9/19/2013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2A58E9C5-0565-4234-974B-E1B0C4A930B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62F61-7BDF-4D18-9C58-09FF0584191B}" type="datetimeFigureOut">
              <a:rPr lang="en-US" smtClean="0"/>
              <a:pPr/>
              <a:t>9/19/2013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2A58E9C5-0565-4234-974B-E1B0C4A930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62F61-7BDF-4D18-9C58-09FF0584191B}" type="datetimeFigureOut">
              <a:rPr lang="en-US" smtClean="0"/>
              <a:pPr/>
              <a:t>9/19/2013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A58E9C5-0565-4234-974B-E1B0C4A930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A58E9C5-0565-4234-974B-E1B0C4A930B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62F61-7BDF-4D18-9C58-09FF0584191B}" type="datetimeFigureOut">
              <a:rPr lang="en-US" smtClean="0"/>
              <a:pPr/>
              <a:t>9/19/2013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2A58E9C5-0565-4234-974B-E1B0C4A930B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05A62F61-7BDF-4D18-9C58-09FF0584191B}" type="datetimeFigureOut">
              <a:rPr lang="en-US" smtClean="0"/>
              <a:pPr/>
              <a:t>9/19/2013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05A62F61-7BDF-4D18-9C58-09FF0584191B}" type="datetimeFigureOut">
              <a:rPr lang="en-US" smtClean="0"/>
              <a:pPr/>
              <a:t>9/19/2013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A58E9C5-0565-4234-974B-E1B0C4A930B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5" r:id="rId1"/>
    <p:sldLayoutId id="2147483986" r:id="rId2"/>
    <p:sldLayoutId id="2147483987" r:id="rId3"/>
    <p:sldLayoutId id="2147483988" r:id="rId4"/>
    <p:sldLayoutId id="2147483989" r:id="rId5"/>
    <p:sldLayoutId id="2147483990" r:id="rId6"/>
    <p:sldLayoutId id="2147483991" r:id="rId7"/>
    <p:sldLayoutId id="2147483992" r:id="rId8"/>
    <p:sldLayoutId id="2147483993" r:id="rId9"/>
    <p:sldLayoutId id="2147483994" r:id="rId10"/>
    <p:sldLayoutId id="2147483995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7543800" cy="1143000"/>
          </a:xfrm>
        </p:spPr>
        <p:txBody>
          <a:bodyPr>
            <a:normAutofit/>
          </a:bodyPr>
          <a:lstStyle/>
          <a:p>
            <a:pPr algn="r"/>
            <a:r>
              <a:rPr lang="en-US" sz="2400" smtClean="0">
                <a:latin typeface="Arial" pitchFamily="34" charset="0"/>
                <a:cs typeface="Arial" pitchFamily="34" charset="0"/>
              </a:rPr>
              <a:t>Ths. BS. Đào Trung </a:t>
            </a:r>
            <a:r>
              <a:rPr lang="en-US" sz="2400" smtClean="0">
                <a:latin typeface="Arial" pitchFamily="34" charset="0"/>
                <a:cs typeface="Arial" pitchFamily="34" charset="0"/>
              </a:rPr>
              <a:t>Hiếu</a:t>
            </a:r>
            <a:endParaRPr lang="en-US" sz="240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1371600"/>
            <a:ext cx="8458200" cy="1317625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200" b="1" smtClean="0">
                <a:latin typeface="Arial" pitchFamily="34" charset="0"/>
                <a:cs typeface="Arial" pitchFamily="34" charset="0"/>
              </a:rPr>
              <a:t>BÁO CÁO TỔNG KẾT CÔNG TÁC HỘI NGOẠI NHI TP HỒ CHÍ MINH </a:t>
            </a:r>
            <a:r>
              <a:rPr lang="en-US" smtClean="0">
                <a:latin typeface="Arial" pitchFamily="34" charset="0"/>
                <a:cs typeface="Arial" pitchFamily="34" charset="0"/>
              </a:rPr>
              <a:t/>
            </a:r>
            <a:br>
              <a:rPr lang="en-US" smtClean="0">
                <a:latin typeface="Arial" pitchFamily="34" charset="0"/>
                <a:cs typeface="Arial" pitchFamily="34" charset="0"/>
              </a:rPr>
            </a:br>
            <a:endParaRPr lang="en-US" sz="310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981200" y="2667000"/>
            <a:ext cx="48768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smtClean="0">
                <a:latin typeface="Arial" pitchFamily="34" charset="0"/>
                <a:cs typeface="Arial" pitchFamily="34" charset="0"/>
              </a:rPr>
              <a:t>Nhiệm kỳ IV từ 2008 - 2013</a:t>
            </a:r>
            <a:endParaRPr lang="en-US" sz="2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sz="3600" b="1" smtClean="0">
                <a:solidFill>
                  <a:srgbClr val="00607E"/>
                </a:solidFill>
                <a:latin typeface="Algerian" pitchFamily="82" charset="0"/>
                <a:cs typeface="Arial" pitchFamily="34" charset="0"/>
              </a:rPr>
              <a:t>TÌNH HÌNH TỔ CHỨC, NHÂN SỰ</a:t>
            </a:r>
            <a:endParaRPr lang="en-US" sz="3600" b="1">
              <a:solidFill>
                <a:srgbClr val="00607E"/>
              </a:solidFill>
              <a:latin typeface="Algerian" pitchFamily="82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229600" cy="4974336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smtClean="0"/>
              <a:t>TỔ CHỨC</a:t>
            </a:r>
          </a:p>
          <a:p>
            <a:r>
              <a:rPr lang="en-US" smtClean="0"/>
              <a:t>Trước đây : 47 . Hiện </a:t>
            </a:r>
            <a:r>
              <a:rPr lang="en-US" smtClean="0"/>
              <a:t>tại nhiệm kỳ IV hội gồm 100 hội viên bao gồm các chuyên khoa : Phẫu thuật ngoại TQ, Niệu, CTCH, Thần kinh, Lồng ngực, Tim Mạch, Tạo hình, Gây mê, Hồi sức, VLTL…</a:t>
            </a:r>
          </a:p>
          <a:p>
            <a:r>
              <a:rPr lang="en-US" smtClean="0"/>
              <a:t>Học vị: Gồm 2 PGS, </a:t>
            </a:r>
            <a:r>
              <a:rPr lang="en-US" smtClean="0"/>
              <a:t>1 </a:t>
            </a:r>
            <a:r>
              <a:rPr lang="en-US" smtClean="0"/>
              <a:t>TS, 5 NCS, 7 CK2, 18 Thạc sĩ, 6 CK1 </a:t>
            </a:r>
          </a:p>
          <a:p>
            <a:pPr>
              <a:buNone/>
            </a:pPr>
            <a:r>
              <a:rPr lang="en-US" smtClean="0"/>
              <a:t>NHÂN SỰ: </a:t>
            </a:r>
          </a:p>
          <a:p>
            <a:r>
              <a:rPr lang="en-US" smtClean="0"/>
              <a:t>Chủ tịch đương nhiệm: Ths. BS Đào Trung Hiếu</a:t>
            </a:r>
          </a:p>
          <a:p>
            <a:r>
              <a:rPr lang="en-US" smtClean="0"/>
              <a:t>Thường trực: Ths. BS Trần Thanh Trí</a:t>
            </a:r>
          </a:p>
          <a:p>
            <a:r>
              <a:rPr lang="en-US" smtClean="0"/>
              <a:t>Văn phòng thư ký hội: Khoa Ngoại TH,  BV Nhi Đồng 1, 341 Sư Vạn Hạnh, quận 10, TP HCM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307848"/>
            <a:ext cx="8534400" cy="758952"/>
          </a:xfrm>
        </p:spPr>
        <p:txBody>
          <a:bodyPr>
            <a:normAutofit/>
          </a:bodyPr>
          <a:lstStyle/>
          <a:p>
            <a:r>
              <a:rPr lang="en-US" b="1" smtClean="0">
                <a:solidFill>
                  <a:srgbClr val="00607E"/>
                </a:solidFill>
                <a:latin typeface="Algerian" pitchFamily="82" charset="0"/>
                <a:cs typeface="Arial" pitchFamily="34" charset="0"/>
              </a:rPr>
              <a:t>TÌNH HÌNH HoẠT ĐỘNG TÀI chính :</a:t>
            </a:r>
            <a:endParaRPr lang="en-US" b="1">
              <a:solidFill>
                <a:srgbClr val="00607E"/>
              </a:solidFill>
              <a:latin typeface="Algerian" pitchFamily="82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mtClean="0"/>
              <a:t>1. Quỹ hội hiện không còn</a:t>
            </a:r>
          </a:p>
          <a:p>
            <a:r>
              <a:rPr lang="en-US" smtClean="0"/>
              <a:t>2. Tài trợ khác : không có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07848"/>
            <a:ext cx="9144000" cy="758952"/>
          </a:xfrm>
        </p:spPr>
        <p:txBody>
          <a:bodyPr>
            <a:normAutofit/>
          </a:bodyPr>
          <a:lstStyle/>
          <a:p>
            <a:r>
              <a:rPr lang="en-US" b="1" smtClean="0">
                <a:solidFill>
                  <a:srgbClr val="00607E"/>
                </a:solidFill>
                <a:latin typeface="Algerian" pitchFamily="82" charset="0"/>
                <a:cs typeface="Arial" pitchFamily="34" charset="0"/>
              </a:rPr>
              <a:t>TÌNH HÌNH HoẠT ĐỘNG KHOA HỌC- ĐÀO TẠO</a:t>
            </a:r>
            <a:endParaRPr lang="en-US" b="1">
              <a:solidFill>
                <a:srgbClr val="00607E"/>
              </a:solidFill>
              <a:latin typeface="Algerian" pitchFamily="82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smtClean="0"/>
              <a:t>Huấn luyện- đào tạo:</a:t>
            </a:r>
          </a:p>
          <a:p>
            <a:r>
              <a:rPr lang="en-US" smtClean="0"/>
              <a:t>Tham gia giảng dạy và đào tạo sau ĐH tại 2 trường ĐH Y Dược TP HCM và ĐH Y Khoa Phạm Ngọc Thạch </a:t>
            </a:r>
            <a:r>
              <a:rPr lang="en-US" smtClean="0"/>
              <a:t>.</a:t>
            </a:r>
            <a:endParaRPr lang="en-US" smtClean="0"/>
          </a:p>
          <a:p>
            <a:r>
              <a:rPr lang="en-US" smtClean="0"/>
              <a:t>Đào </a:t>
            </a:r>
            <a:r>
              <a:rPr lang="en-US" smtClean="0"/>
              <a:t>tạo ngắn hạn </a:t>
            </a:r>
            <a:r>
              <a:rPr lang="en-US" smtClean="0"/>
              <a:t>theo yêu cầu của các BV Tỉnh trong nước có phẫu thuật Nhi ( Đồng Nai, Bình Dương, Cần Thơ, Cà Mau, Đà Nẵng, Đồng Tháp…). Nước ngoài có Campuchia ( PT Tim), Indonesia ( PT nội soi)…</a:t>
            </a:r>
          </a:p>
          <a:p>
            <a:r>
              <a:rPr lang="en-US" smtClean="0"/>
              <a:t>Phối hợp đào tạo giữa ĐH Y Khoa Phạm Ngọc Thạch </a:t>
            </a:r>
            <a:r>
              <a:rPr lang="en-US" smtClean="0"/>
              <a:t>2 </a:t>
            </a:r>
            <a:r>
              <a:rPr lang="en-US" smtClean="0"/>
              <a:t>fellowship </a:t>
            </a:r>
            <a:r>
              <a:rPr lang="en-US" smtClean="0"/>
              <a:t>Mỹ </a:t>
            </a:r>
            <a:r>
              <a:rPr lang="en-US" smtClean="0"/>
              <a:t> hàng năm, chương trình mỗi </a:t>
            </a:r>
            <a:r>
              <a:rPr lang="en-US" smtClean="0"/>
              <a:t>năm 1 tháng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04800"/>
            <a:ext cx="8836152" cy="758952"/>
          </a:xfrm>
        </p:spPr>
        <p:txBody>
          <a:bodyPr>
            <a:normAutofit/>
          </a:bodyPr>
          <a:lstStyle/>
          <a:p>
            <a:r>
              <a:rPr lang="en-US" b="1" smtClean="0">
                <a:solidFill>
                  <a:srgbClr val="00607E"/>
                </a:solidFill>
                <a:latin typeface="Algerian" pitchFamily="82" charset="0"/>
                <a:cs typeface="Arial" pitchFamily="34" charset="0"/>
              </a:rPr>
              <a:t>TÌNH HÌNH HoẠT ĐỘNG KHOA HỌC- ĐÀO TẠO</a:t>
            </a:r>
            <a:endParaRPr lang="en-US" b="1">
              <a:solidFill>
                <a:srgbClr val="00607E"/>
              </a:solidFill>
              <a:latin typeface="Algerian" pitchFamily="82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mtClean="0"/>
              <a:t>Phát triển chuyên khoa sâu: </a:t>
            </a:r>
          </a:p>
          <a:p>
            <a:r>
              <a:rPr lang="en-US" smtClean="0"/>
              <a:t>Phẫu thuật tim mạch lồng ngực: TBS phức tạp, tuổi PT giảm, cân nặng lúc PT </a:t>
            </a:r>
            <a:r>
              <a:rPr lang="en-US" smtClean="0"/>
              <a:t>giảm. </a:t>
            </a:r>
            <a:r>
              <a:rPr lang="en-US" smtClean="0"/>
              <a:t> </a:t>
            </a:r>
            <a:r>
              <a:rPr lang="en-US" smtClean="0"/>
              <a:t>Phẫu thuật bệnh lý </a:t>
            </a:r>
            <a:r>
              <a:rPr lang="en-US" smtClean="0"/>
              <a:t> </a:t>
            </a:r>
            <a:r>
              <a:rPr lang="en-US" smtClean="0"/>
              <a:t>phức tạp ở phổi và trung thất</a:t>
            </a:r>
          </a:p>
          <a:p>
            <a:r>
              <a:rPr lang="en-US" smtClean="0"/>
              <a:t>PT Thần Kinh: PT u bướu não, dị dạng sọ mặt</a:t>
            </a:r>
          </a:p>
          <a:p>
            <a:r>
              <a:rPr lang="en-US" smtClean="0"/>
              <a:t>PT sơ sinh: phẫu thuật 1 thì trong DDHMTT, thay thế thực quản, tim bẩm sinh…</a:t>
            </a:r>
          </a:p>
          <a:p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28600"/>
            <a:ext cx="8836152" cy="758952"/>
          </a:xfrm>
        </p:spPr>
        <p:txBody>
          <a:bodyPr>
            <a:normAutofit/>
          </a:bodyPr>
          <a:lstStyle/>
          <a:p>
            <a:r>
              <a:rPr lang="en-US" b="1" smtClean="0">
                <a:solidFill>
                  <a:srgbClr val="00607E"/>
                </a:solidFill>
                <a:latin typeface="Algerian" pitchFamily="82" charset="0"/>
                <a:cs typeface="Arial" pitchFamily="34" charset="0"/>
              </a:rPr>
              <a:t>TÌNH HÌNH HoẠT ĐỘNG KHOA HỌC- ĐÀO TẠO</a:t>
            </a:r>
            <a:endParaRPr lang="en-US" b="1">
              <a:solidFill>
                <a:srgbClr val="00607E"/>
              </a:solidFill>
              <a:latin typeface="Algerian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mtClean="0"/>
              <a:t>Phát triển kỹ thuật: </a:t>
            </a:r>
          </a:p>
          <a:p>
            <a:r>
              <a:rPr lang="en-US" smtClean="0"/>
              <a:t>Phẫu thuật nội soi: Các bệnh lý về tiêu hóa, ung bướu, thận niệu, lồng ngực khá phức tạp. </a:t>
            </a:r>
          </a:p>
          <a:p>
            <a:r>
              <a:rPr lang="en-US" smtClean="0"/>
              <a:t>Laser trong điều trị bướu máu.</a:t>
            </a:r>
          </a:p>
          <a:p>
            <a:r>
              <a:rPr lang="en-US" smtClean="0"/>
              <a:t>PT bắc cầu </a:t>
            </a:r>
            <a:r>
              <a:rPr lang="en-US" smtClean="0"/>
              <a:t>cửa- </a:t>
            </a:r>
            <a:r>
              <a:rPr lang="en-US" smtClean="0"/>
              <a:t>chủ trong hội chứng TALTMC</a:t>
            </a:r>
          </a:p>
          <a:p>
            <a:r>
              <a:rPr lang="en-US" smtClean="0"/>
              <a:t>PT </a:t>
            </a:r>
            <a:r>
              <a:rPr lang="en-US" smtClean="0"/>
              <a:t>Liệt đám rối thần kinh cánh tay</a:t>
            </a:r>
            <a:r>
              <a:rPr lang="en-US" smtClean="0"/>
              <a:t>.</a:t>
            </a:r>
          </a:p>
          <a:p>
            <a:r>
              <a:rPr lang="en-US" smtClean="0"/>
              <a:t>PT vẹo cột sống.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28600"/>
            <a:ext cx="8836152" cy="758952"/>
          </a:xfrm>
        </p:spPr>
        <p:txBody>
          <a:bodyPr>
            <a:normAutofit/>
          </a:bodyPr>
          <a:lstStyle/>
          <a:p>
            <a:r>
              <a:rPr lang="en-US" b="1" smtClean="0">
                <a:solidFill>
                  <a:srgbClr val="00607E"/>
                </a:solidFill>
                <a:latin typeface="Algerian" pitchFamily="82" charset="0"/>
                <a:cs typeface="Arial" pitchFamily="34" charset="0"/>
              </a:rPr>
              <a:t>TÌNH HÌNH HoẠT ĐỘNG KHOA HỌC- ĐÀO TẠO</a:t>
            </a:r>
            <a:endParaRPr lang="en-US">
              <a:solidFill>
                <a:srgbClr val="00607E"/>
              </a:solidFill>
              <a:latin typeface="Algerian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smtClean="0"/>
              <a:t>Hợp tác quốc tế: </a:t>
            </a:r>
          </a:p>
          <a:p>
            <a:r>
              <a:rPr lang="en-US" smtClean="0"/>
              <a:t>Hợp tác với các nước: Mỹ, Pháp, Bỉ, Ireland, Singapore, Đài Loan… trên các lĩnh vực nghiên cứu, huấn luyện, chuyển giao kỹ thuật</a:t>
            </a:r>
          </a:p>
          <a:p>
            <a:pPr>
              <a:buNone/>
            </a:pPr>
            <a:r>
              <a:rPr lang="en-US" smtClean="0"/>
              <a:t>Nghiên cứu khoa học: </a:t>
            </a:r>
          </a:p>
          <a:p>
            <a:r>
              <a:rPr lang="en-US" smtClean="0"/>
              <a:t>Hàng  năm có khoảng 5-7 báo cáo khoa học</a:t>
            </a:r>
          </a:p>
          <a:p>
            <a:r>
              <a:rPr lang="en-US" smtClean="0"/>
              <a:t>Tổ chức 1 -2 workshop mỗi năm</a:t>
            </a:r>
          </a:p>
          <a:p>
            <a:pPr>
              <a:buNone/>
            </a:pPr>
            <a:r>
              <a:rPr lang="en-US" smtClean="0"/>
              <a:t>Chỉ đạo tuyến: </a:t>
            </a:r>
          </a:p>
          <a:p>
            <a:r>
              <a:rPr lang="en-US" smtClean="0"/>
              <a:t>Nhi Đồng Nai, Kon Tum, Đaklak, BV ĐK Đà Nẵng, Sản nhi Đà Nẵng, Long An, BV Nhi Cần Thơ, BV Sản Nhi Cà Mau, Đa khoa Đồng Tháp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b="1" smtClean="0">
                <a:solidFill>
                  <a:srgbClr val="00607E"/>
                </a:solidFill>
              </a:rPr>
              <a:t>NHỮNG TỒN TẠI</a:t>
            </a:r>
            <a:endParaRPr lang="en-US" b="1">
              <a:solidFill>
                <a:srgbClr val="00607E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1527048"/>
            <a:ext cx="8503920" cy="4572000"/>
          </a:xfrm>
        </p:spPr>
        <p:txBody>
          <a:bodyPr/>
          <a:lstStyle/>
          <a:p>
            <a:r>
              <a:rPr lang="en-US" smtClean="0"/>
              <a:t>Chưa tổ chức họp thường kỳ BCH Hội</a:t>
            </a:r>
          </a:p>
          <a:p>
            <a:r>
              <a:rPr lang="en-US" smtClean="0"/>
              <a:t>Chưa tham gia đầy đủ các sinh hoạt của Hội Phẫu </a:t>
            </a:r>
            <a:r>
              <a:rPr lang="en-US" smtClean="0"/>
              <a:t>thuật TP </a:t>
            </a:r>
            <a:r>
              <a:rPr lang="en-US" smtClean="0"/>
              <a:t>HCM</a:t>
            </a:r>
          </a:p>
          <a:p>
            <a:r>
              <a:rPr lang="en-US" smtClean="0"/>
              <a:t>Chưa tổ chức độc lập sinh hoạt chuyên môn do thiếu kinh phí. Nên phải phối hợp 2 BV Nhi Đồng 1 và Nhi Đồng 2</a:t>
            </a:r>
          </a:p>
          <a:p>
            <a:r>
              <a:rPr lang="en-US" smtClean="0"/>
              <a:t>Chưa tạo được cầu nối trong việc thống nhất tuyệt  đối trong việc chỉ định phẫu thuật, phương pháp phẫu thuật giữa 2 BV Nhi trong TP</a:t>
            </a:r>
          </a:p>
          <a:p>
            <a:r>
              <a:rPr lang="en-US" smtClean="0"/>
              <a:t>Chưa tạo được </a:t>
            </a:r>
            <a:r>
              <a:rPr lang="en-US" smtClean="0"/>
              <a:t>quỹ </a:t>
            </a:r>
            <a:r>
              <a:rPr lang="en-US" smtClean="0"/>
              <a:t>để duy trì hoạt động của hội. </a:t>
            </a:r>
            <a:endParaRPr lang="en-US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ustom 18">
      <a:dk1>
        <a:srgbClr val="FFFFFF"/>
      </a:dk1>
      <a:lt1>
        <a:srgbClr val="2A363C"/>
      </a:lt1>
      <a:dk2>
        <a:srgbClr val="88E2FF"/>
      </a:dk2>
      <a:lt2>
        <a:srgbClr val="2A363C"/>
      </a:lt2>
      <a:accent1>
        <a:srgbClr val="00516B"/>
      </a:accent1>
      <a:accent2>
        <a:srgbClr val="CCB400"/>
      </a:accent2>
      <a:accent3>
        <a:srgbClr val="A86C2A"/>
      </a:accent3>
      <a:accent4>
        <a:srgbClr val="8C7B70"/>
      </a:accent4>
      <a:accent5>
        <a:srgbClr val="8FB08C"/>
      </a:accent5>
      <a:accent6>
        <a:srgbClr val="D19049"/>
      </a:accent6>
      <a:hlink>
        <a:srgbClr val="0093C3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100</TotalTime>
  <Words>636</Words>
  <Application>Microsoft Office PowerPoint</Application>
  <PresentationFormat>On-screen Show (4:3)</PresentationFormat>
  <Paragraphs>45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Civic</vt:lpstr>
      <vt:lpstr>BÁO CÁO TỔNG KẾT CÔNG TÁC HỘI NGOẠI NHI TP HỒ CHÍ MINH  </vt:lpstr>
      <vt:lpstr>TÌNH HÌNH TỔ CHỨC, NHÂN SỰ</vt:lpstr>
      <vt:lpstr>TÌNH HÌNH HoẠT ĐỘNG TÀI chính :</vt:lpstr>
      <vt:lpstr>TÌNH HÌNH HoẠT ĐỘNG KHOA HỌC- ĐÀO TẠO</vt:lpstr>
      <vt:lpstr>TÌNH HÌNH HoẠT ĐỘNG KHOA HỌC- ĐÀO TẠO</vt:lpstr>
      <vt:lpstr>TÌNH HÌNH HoẠT ĐỘNG KHOA HỌC- ĐÀO TẠO</vt:lpstr>
      <vt:lpstr>TÌNH HÌNH HoẠT ĐỘNG KHOA HỌC- ĐÀO TẠO</vt:lpstr>
      <vt:lpstr>NHỮNG TỒN TẠI</vt:lpstr>
    </vt:vector>
  </TitlesOfParts>
  <Company>Children's Hospital 1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BÁO CÁO TỔNG KẾT CÔNG TÁC HỘI NGOẠI NHI TP HỒ CHÍ MINH  Nhiệm kỳ IV từ 2008-2013</dc:title>
  <dc:creator>Hoang Minh</dc:creator>
  <cp:lastModifiedBy>Hoang Minh</cp:lastModifiedBy>
  <cp:revision>18</cp:revision>
  <dcterms:created xsi:type="dcterms:W3CDTF">2013-09-18T05:59:37Z</dcterms:created>
  <dcterms:modified xsi:type="dcterms:W3CDTF">2013-09-19T00:36:21Z</dcterms:modified>
</cp:coreProperties>
</file>